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258" r:id="rId3"/>
    <p:sldId id="261" r:id="rId4"/>
    <p:sldId id="270" r:id="rId5"/>
    <p:sldId id="277" r:id="rId6"/>
    <p:sldId id="278" r:id="rId7"/>
    <p:sldId id="288" r:id="rId8"/>
    <p:sldId id="289" r:id="rId9"/>
    <p:sldId id="294" r:id="rId10"/>
    <p:sldId id="295" r:id="rId11"/>
    <p:sldId id="296" r:id="rId12"/>
    <p:sldId id="297" r:id="rId13"/>
    <p:sldId id="298" r:id="rId14"/>
    <p:sldId id="301" r:id="rId15"/>
    <p:sldId id="302" r:id="rId16"/>
    <p:sldId id="304" r:id="rId17"/>
    <p:sldId id="306" r:id="rId18"/>
    <p:sldId id="307" r:id="rId19"/>
    <p:sldId id="308" r:id="rId20"/>
    <p:sldId id="313" r:id="rId21"/>
    <p:sldId id="3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3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6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3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9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1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2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6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49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1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A6223-83F7-4254-9561-9F20E90D121A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B3E2D-71E6-40D5-8AF8-38E9BD745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0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372364"/>
          </a:xfrm>
        </p:spPr>
        <p:txBody>
          <a:bodyPr>
            <a:normAutofit/>
          </a:bodyPr>
          <a:lstStyle/>
          <a:p>
            <a:r>
              <a:rPr lang="en-US" dirty="0" smtClean="0"/>
              <a:t>ANOVA, </a:t>
            </a:r>
            <a:br>
              <a:rPr lang="en-US" dirty="0" smtClean="0"/>
            </a:br>
            <a:r>
              <a:rPr lang="en-US" dirty="0" smtClean="0"/>
              <a:t>Multiple comparisons &amp;  Type I Errors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005668" y="-45549"/>
            <a:ext cx="186332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7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exploratory analyses</a:t>
            </a:r>
            <a:r>
              <a:rPr lang="en-US" dirty="0" smtClean="0"/>
              <a:t> 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328" y="914964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7305" y="1081088"/>
            <a:ext cx="5411846" cy="56784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In practice,                             “un-planned” comparisons often result in apparently novel findings – yeah! </a:t>
            </a:r>
          </a:p>
          <a:p>
            <a:r>
              <a:rPr lang="en-US" sz="3300" dirty="0" smtClean="0"/>
              <a:t>Fame &amp; glory…</a:t>
            </a:r>
          </a:p>
          <a:p>
            <a:endParaRPr lang="en-US" sz="3300" dirty="0"/>
          </a:p>
          <a:p>
            <a:r>
              <a:rPr lang="en-US" sz="3300" dirty="0" smtClean="0"/>
              <a:t>… and then the results can never be replicated by another lab.</a:t>
            </a:r>
          </a:p>
          <a:p>
            <a:endParaRPr lang="en-US" sz="3300" dirty="0" smtClean="0"/>
          </a:p>
          <a:p>
            <a:endParaRPr lang="en-US" sz="3300" dirty="0"/>
          </a:p>
        </p:txBody>
      </p:sp>
      <p:sp>
        <p:nvSpPr>
          <p:cNvPr id="22" name="Rectangle 21"/>
          <p:cNvSpPr/>
          <p:nvPr/>
        </p:nvSpPr>
        <p:spPr>
          <a:xfrm>
            <a:off x="11867724" y="-45549"/>
            <a:ext cx="32427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04" y="0"/>
            <a:ext cx="111823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3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exploratory analyses</a:t>
            </a:r>
            <a:r>
              <a:rPr lang="en-US" dirty="0" smtClean="0"/>
              <a:t> 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328" y="914964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7305" y="1081088"/>
            <a:ext cx="5411846" cy="56784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In practice,                             “un-planned” comparisons often result in apparently novel findings – yeah! </a:t>
            </a:r>
          </a:p>
          <a:p>
            <a:r>
              <a:rPr lang="en-US" sz="3300" dirty="0" smtClean="0"/>
              <a:t>Fame &amp; glory…</a:t>
            </a:r>
          </a:p>
          <a:p>
            <a:endParaRPr lang="en-US" sz="3300" dirty="0"/>
          </a:p>
          <a:p>
            <a:r>
              <a:rPr lang="en-US" sz="3300" dirty="0" smtClean="0"/>
              <a:t>… and then the results can never be replicated by another lab.</a:t>
            </a:r>
          </a:p>
          <a:p>
            <a:endParaRPr lang="en-US" sz="3300" dirty="0"/>
          </a:p>
          <a:p>
            <a:r>
              <a:rPr lang="en-US" sz="3300" b="1" u="sng" dirty="0" smtClean="0"/>
              <a:t>Why does the replication fail?</a:t>
            </a:r>
          </a:p>
        </p:txBody>
      </p:sp>
    </p:spTree>
    <p:extLst>
      <p:ext uri="{BB962C8B-B14F-4D97-AF65-F5344CB8AC3E}">
        <p14:creationId xmlns:p14="http://schemas.microsoft.com/office/powerpoint/2010/main" val="175834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328" y="914964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7305" y="1081088"/>
            <a:ext cx="5411846" cy="56784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In practice,                             “un-planned” comparisons often result in apparently novel findings – yeah! </a:t>
            </a:r>
          </a:p>
          <a:p>
            <a:r>
              <a:rPr lang="en-US" sz="3300" dirty="0" smtClean="0"/>
              <a:t>Fame &amp; glory…</a:t>
            </a:r>
          </a:p>
          <a:p>
            <a:endParaRPr lang="en-US" sz="3300" dirty="0"/>
          </a:p>
          <a:p>
            <a:r>
              <a:rPr lang="en-US" sz="3300" dirty="0" smtClean="0"/>
              <a:t>… and then the results can never be replicated by another lab.</a:t>
            </a:r>
          </a:p>
          <a:p>
            <a:endParaRPr lang="en-US" sz="3300" dirty="0"/>
          </a:p>
          <a:p>
            <a:r>
              <a:rPr lang="en-US" sz="3300" b="1" u="sng" dirty="0" smtClean="0"/>
              <a:t>Why does the replication fail?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75958" y="669132"/>
            <a:ext cx="554756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Conducting many comparisons increases the Probability of a </a:t>
            </a:r>
            <a:r>
              <a:rPr lang="en-US" sz="3200" b="1" dirty="0" smtClean="0"/>
              <a:t>Type I error</a:t>
            </a:r>
          </a:p>
          <a:p>
            <a:endParaRPr lang="en-US" sz="3200" b="1" dirty="0"/>
          </a:p>
          <a:p>
            <a:r>
              <a:rPr lang="en-US" sz="3200" b="1" dirty="0" smtClean="0"/>
              <a:t>Rejecting the null hypothesis when it actually shouldn’t be rejected</a:t>
            </a:r>
          </a:p>
          <a:p>
            <a:endParaRPr lang="en-US" sz="3200" b="1" dirty="0"/>
          </a:p>
          <a:p>
            <a:r>
              <a:rPr lang="en-US" sz="3200" b="1" dirty="0" smtClean="0"/>
              <a:t>“Rejecting a true null hypothesis”</a:t>
            </a:r>
          </a:p>
          <a:p>
            <a:endParaRPr lang="en-US" sz="3200" b="1" dirty="0"/>
          </a:p>
          <a:p>
            <a:r>
              <a:rPr lang="en-US" sz="3200" b="1" dirty="0" smtClean="0"/>
              <a:t>“False positive"</a:t>
            </a:r>
            <a:endParaRPr lang="en-US" sz="3200" b="1" dirty="0"/>
          </a:p>
        </p:txBody>
      </p:sp>
      <p:sp>
        <p:nvSpPr>
          <p:cNvPr id="26" name="Rectangle 25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271292"/>
            <a:ext cx="11999706" cy="5586708"/>
            <a:chOff x="7367" y="1267326"/>
            <a:chExt cx="10724801" cy="49931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6434" t="20244" r="6012"/>
            <a:stretch/>
          </p:blipFill>
          <p:spPr>
            <a:xfrm>
              <a:off x="1443789" y="1267326"/>
              <a:ext cx="9288379" cy="49931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67" y="2294020"/>
              <a:ext cx="1507959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Weight loss</a:t>
              </a:r>
            </a:p>
            <a:p>
              <a:pPr algn="ctr"/>
              <a:r>
                <a:rPr lang="en-US" sz="3200" b="1" dirty="0" smtClean="0"/>
                <a:t>(</a:t>
              </a:r>
              <a:r>
                <a:rPr lang="en-US" sz="3200" b="1" dirty="0" err="1" smtClean="0"/>
                <a:t>lbs</a:t>
              </a:r>
              <a:r>
                <a:rPr lang="en-US" sz="3200" b="1" dirty="0" smtClean="0"/>
                <a:t>)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8420" y="5269830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Treatment</a:t>
              </a:r>
              <a:endParaRPr lang="en-US" sz="3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44443" y="4685055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Diet.1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52864" y="4685055"/>
              <a:ext cx="1422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Diet.2</a:t>
              </a:r>
              <a:endParaRPr lang="en-US" sz="3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81400" y="343322"/>
            <a:ext cx="8710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Effects of different diets on weight loss</a:t>
            </a:r>
            <a:endParaRPr lang="en-US" sz="4200" dirty="0"/>
          </a:p>
        </p:txBody>
      </p:sp>
      <p:sp>
        <p:nvSpPr>
          <p:cNvPr id="2" name="Rectangle 1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53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271292"/>
            <a:ext cx="11999706" cy="5586708"/>
            <a:chOff x="7367" y="1267326"/>
            <a:chExt cx="10724801" cy="49931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6434" t="20244" r="6012"/>
            <a:stretch/>
          </p:blipFill>
          <p:spPr>
            <a:xfrm>
              <a:off x="1443789" y="1267326"/>
              <a:ext cx="9288379" cy="49931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67" y="2294020"/>
              <a:ext cx="1507959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Weight loss</a:t>
              </a:r>
            </a:p>
            <a:p>
              <a:pPr algn="ctr"/>
              <a:r>
                <a:rPr lang="en-US" sz="3200" b="1" dirty="0" smtClean="0"/>
                <a:t>(</a:t>
              </a:r>
              <a:r>
                <a:rPr lang="en-US" sz="3200" b="1" dirty="0" err="1" smtClean="0"/>
                <a:t>lbs</a:t>
              </a:r>
              <a:r>
                <a:rPr lang="en-US" sz="3200" b="1" dirty="0" smtClean="0"/>
                <a:t>)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8420" y="5269830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Treatment</a:t>
              </a:r>
              <a:endParaRPr lang="en-US" sz="3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44443" y="4685055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Diet.1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52864" y="4685055"/>
              <a:ext cx="1422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Diet.2</a:t>
              </a:r>
              <a:endParaRPr lang="en-US" sz="3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4379" y="0"/>
            <a:ext cx="12047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Effects of different diets on weight loss: </a:t>
            </a:r>
          </a:p>
          <a:p>
            <a:pPr algn="ctr"/>
            <a:r>
              <a:rPr lang="en-US" sz="4200" u="sng" dirty="0" smtClean="0">
                <a:solidFill>
                  <a:schemeClr val="bg1"/>
                </a:solidFill>
              </a:rPr>
              <a:t>Planned</a:t>
            </a:r>
            <a:r>
              <a:rPr lang="en-US" sz="4200" u="sng" dirty="0" smtClean="0"/>
              <a:t> </a:t>
            </a:r>
            <a:r>
              <a:rPr lang="en-US" sz="4200" dirty="0" smtClean="0"/>
              <a:t>Comparisons</a:t>
            </a:r>
            <a:endParaRPr lang="en-US" sz="4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676924" y="2059845"/>
            <a:ext cx="3126517" cy="3601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76924" y="2239939"/>
            <a:ext cx="6855671" cy="19363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38322" y="3231432"/>
            <a:ext cx="37466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Control vs Diet 1</a:t>
            </a:r>
          </a:p>
          <a:p>
            <a:r>
              <a:rPr lang="en-US" sz="3200" dirty="0" smtClean="0"/>
              <a:t>Control vs. Diet 2</a:t>
            </a:r>
            <a:endParaRPr lang="en-US" sz="3200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433011" y="1271292"/>
            <a:ext cx="23100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1999706" y="25758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31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271292"/>
            <a:ext cx="11999706" cy="5586708"/>
            <a:chOff x="7367" y="1267326"/>
            <a:chExt cx="10724801" cy="49931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6434" t="20244" r="6012"/>
            <a:stretch/>
          </p:blipFill>
          <p:spPr>
            <a:xfrm>
              <a:off x="1443789" y="1267326"/>
              <a:ext cx="9288379" cy="49931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67" y="2294020"/>
              <a:ext cx="1507959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Weight loss</a:t>
              </a:r>
            </a:p>
            <a:p>
              <a:pPr algn="ctr"/>
              <a:r>
                <a:rPr lang="en-US" sz="3200" b="1" dirty="0" smtClean="0"/>
                <a:t>(</a:t>
              </a:r>
              <a:r>
                <a:rPr lang="en-US" sz="3200" b="1" dirty="0" err="1" smtClean="0"/>
                <a:t>lbs</a:t>
              </a:r>
              <a:r>
                <a:rPr lang="en-US" sz="3200" b="1" dirty="0" smtClean="0"/>
                <a:t>)</a:t>
              </a:r>
              <a:endParaRPr lang="en-US" sz="3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8420" y="5269830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Treatment</a:t>
              </a:r>
              <a:endParaRPr lang="en-US" sz="3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44443" y="4685055"/>
              <a:ext cx="425181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Diet.1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52864" y="4685055"/>
              <a:ext cx="142269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Diet.2</a:t>
              </a:r>
              <a:endParaRPr lang="en-US" sz="32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4379" y="0"/>
            <a:ext cx="12047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Effects of different diets on weight loss: </a:t>
            </a:r>
          </a:p>
          <a:p>
            <a:pPr algn="ctr"/>
            <a:r>
              <a:rPr lang="en-US" sz="4200" dirty="0" smtClean="0">
                <a:solidFill>
                  <a:schemeClr val="bg1"/>
                </a:solidFill>
              </a:rPr>
              <a:t>UN-Planned</a:t>
            </a:r>
            <a:r>
              <a:rPr lang="en-US" sz="4200" dirty="0" smtClean="0"/>
              <a:t> Comparisons</a:t>
            </a:r>
            <a:endParaRPr lang="en-US" sz="4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427495" y="2598821"/>
            <a:ext cx="3256547" cy="1427747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38322" y="3231432"/>
            <a:ext cx="3746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Diet 1vs Diet 2</a:t>
            </a:r>
            <a:endParaRPr lang="en-US" sz="3200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3433012" y="1271292"/>
            <a:ext cx="27111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6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2927" y="2260708"/>
            <a:ext cx="10748211" cy="4597292"/>
            <a:chOff x="0" y="1853950"/>
            <a:chExt cx="10748211" cy="4597292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1853950"/>
              <a:ext cx="10748211" cy="4597292"/>
              <a:chOff x="0" y="1271292"/>
              <a:chExt cx="11999706" cy="513258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0" y="1271292"/>
                <a:ext cx="11999706" cy="5132589"/>
                <a:chOff x="7367" y="1267326"/>
                <a:chExt cx="10724801" cy="4587279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434" t="20244" r="6012" b="10355"/>
                <a:stretch/>
              </p:blipFill>
              <p:spPr>
                <a:xfrm>
                  <a:off x="1443789" y="1267326"/>
                  <a:ext cx="9288379" cy="4344861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7367" y="2294020"/>
                  <a:ext cx="1507959" cy="15696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Weight loss</a:t>
                  </a:r>
                </a:p>
                <a:p>
                  <a:pPr algn="ctr"/>
                  <a:r>
                    <a:rPr lang="en-US" sz="3200" b="1" dirty="0" smtClean="0"/>
                    <a:t>(</a:t>
                  </a:r>
                  <a:r>
                    <a:rPr lang="en-US" sz="3200" b="1" dirty="0" err="1" smtClean="0"/>
                    <a:t>lbs</a:t>
                  </a:r>
                  <a:r>
                    <a:rPr lang="en-US" sz="3200" b="1" dirty="0" smtClean="0"/>
                    <a:t>)</a:t>
                  </a:r>
                  <a:endParaRPr lang="en-US" sz="3200" b="1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4218420" y="5269830"/>
                  <a:ext cx="4251812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Treatment</a:t>
                  </a:r>
                  <a:endParaRPr lang="en-US" sz="3200" b="1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344443" y="4685055"/>
                  <a:ext cx="4251812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Diet.1</a:t>
                  </a:r>
                  <a:endParaRPr lang="en-US" sz="3200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952864" y="4685055"/>
                  <a:ext cx="1422694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Diet.2</a:t>
                  </a:r>
                  <a:endParaRPr lang="en-US" sz="3200" dirty="0"/>
                </a:p>
              </p:txBody>
            </p:sp>
          </p:grpSp>
          <p:cxnSp>
            <p:nvCxnSpPr>
              <p:cNvPr id="4" name="Straight Arrow Connector 3"/>
              <p:cNvCxnSpPr/>
              <p:nvPr/>
            </p:nvCxnSpPr>
            <p:spPr>
              <a:xfrm>
                <a:off x="3676924" y="2059845"/>
                <a:ext cx="3126517" cy="36018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3676924" y="2239939"/>
                <a:ext cx="6855671" cy="1936347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46927" y="3889189"/>
              <a:ext cx="37466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Control vs Diet 1</a:t>
              </a:r>
            </a:p>
            <a:p>
              <a:r>
                <a:rPr lang="en-US" sz="3200" dirty="0" smtClean="0"/>
                <a:t>Control vs. Diet 2</a:t>
              </a:r>
              <a:endParaRPr lang="en-US" sz="32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-1" y="33353"/>
            <a:ext cx="1315452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sz="2800" u="sng" dirty="0"/>
              <a:t> </a:t>
            </a:r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Comparisons</a:t>
            </a:r>
            <a:r>
              <a:rPr lang="en-US" sz="2800" dirty="0"/>
              <a:t>:</a:t>
            </a:r>
          </a:p>
          <a:p>
            <a:r>
              <a:rPr lang="en-US" sz="2600" dirty="0" smtClean="0"/>
              <a:t>-Most </a:t>
            </a:r>
            <a:r>
              <a:rPr lang="en-US" sz="2600" dirty="0"/>
              <a:t>ecologists </a:t>
            </a:r>
            <a:r>
              <a:rPr lang="en-US" sz="2600" u="sng" dirty="0" smtClean="0"/>
              <a:t>won’t</a:t>
            </a:r>
            <a:r>
              <a:rPr lang="en-US" sz="2600" dirty="0" smtClean="0"/>
              <a:t> “correct” </a:t>
            </a:r>
            <a:r>
              <a:rPr lang="en-US" sz="2600" dirty="0"/>
              <a:t>for </a:t>
            </a:r>
            <a:r>
              <a:rPr lang="en-US" sz="2600" dirty="0" smtClean="0"/>
              <a:t>this…but there is some debate… </a:t>
            </a:r>
            <a:endParaRPr lang="en-US" sz="2600" dirty="0"/>
          </a:p>
          <a:p>
            <a:r>
              <a:rPr lang="en-US" sz="2600" dirty="0" smtClean="0"/>
              <a:t>-use t-test or “modified t-test” to compare pairs of means-&gt;modified t-test more powerful</a:t>
            </a:r>
          </a:p>
          <a:p>
            <a:r>
              <a:rPr lang="en-US" sz="2600" dirty="0" smtClean="0"/>
              <a:t>-requires honesty about what comparisons were planned</a:t>
            </a:r>
          </a:p>
          <a:p>
            <a:r>
              <a:rPr lang="en-US" sz="2600" dirty="0" smtClean="0"/>
              <a:t>-journal editors may require that you do re-do analysis &amp; do corrections</a:t>
            </a:r>
          </a:p>
        </p:txBody>
      </p:sp>
      <p:sp>
        <p:nvSpPr>
          <p:cNvPr id="14" name="Rectangle 13"/>
          <p:cNvSpPr/>
          <p:nvPr/>
        </p:nvSpPr>
        <p:spPr>
          <a:xfrm flipH="1">
            <a:off x="12191999" y="0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-4462" y="33353"/>
            <a:ext cx="4571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31449" y="6776364"/>
            <a:ext cx="12160550" cy="81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5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1054" y="2767697"/>
            <a:ext cx="10747889" cy="4354345"/>
            <a:chOff x="0" y="1853951"/>
            <a:chExt cx="10747889" cy="4354345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1853951"/>
              <a:ext cx="10747889" cy="4354345"/>
              <a:chOff x="0" y="1271293"/>
              <a:chExt cx="11999347" cy="486135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0" y="1271293"/>
                <a:ext cx="11999347" cy="4861354"/>
                <a:chOff x="7367" y="1267327"/>
                <a:chExt cx="10724480" cy="4344861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434" t="20244" r="6012" b="10355"/>
                <a:stretch/>
              </p:blipFill>
              <p:spPr>
                <a:xfrm>
                  <a:off x="1443468" y="1267327"/>
                  <a:ext cx="9288379" cy="4344861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7367" y="2294020"/>
                  <a:ext cx="1507959" cy="15696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Weight loss</a:t>
                  </a:r>
                </a:p>
                <a:p>
                  <a:pPr algn="ctr"/>
                  <a:r>
                    <a:rPr lang="en-US" sz="3200" b="1" dirty="0" smtClean="0"/>
                    <a:t>(</a:t>
                  </a:r>
                  <a:r>
                    <a:rPr lang="en-US" sz="3200" b="1" dirty="0" err="1" smtClean="0"/>
                    <a:t>lbs</a:t>
                  </a:r>
                  <a:r>
                    <a:rPr lang="en-US" sz="3200" b="1" dirty="0" smtClean="0"/>
                    <a:t>)</a:t>
                  </a:r>
                  <a:endParaRPr lang="en-US" sz="3200" b="1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344443" y="4685055"/>
                  <a:ext cx="4251812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Diet.1</a:t>
                  </a:r>
                  <a:endParaRPr lang="en-US" sz="3200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952864" y="4685055"/>
                  <a:ext cx="1422694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Diet.2</a:t>
                  </a:r>
                  <a:endParaRPr lang="en-US" sz="3200" dirty="0"/>
                </a:p>
              </p:txBody>
            </p:sp>
          </p:grpSp>
          <p:cxnSp>
            <p:nvCxnSpPr>
              <p:cNvPr id="15" name="Straight Arrow Connector 14"/>
              <p:cNvCxnSpPr/>
              <p:nvPr/>
            </p:nvCxnSpPr>
            <p:spPr>
              <a:xfrm>
                <a:off x="7468472" y="2633825"/>
                <a:ext cx="3152162" cy="134935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46927" y="4455971"/>
              <a:ext cx="3746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Diet 1 vs. Diet 2</a:t>
              </a:r>
              <a:endParaRPr lang="en-US" sz="32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-1" y="33353"/>
            <a:ext cx="1315452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chemeClr val="accent2">
                    <a:lumMod val="75000"/>
                  </a:schemeClr>
                </a:solidFill>
              </a:rPr>
              <a:t>UN-Planned</a:t>
            </a:r>
            <a:r>
              <a:rPr lang="en-US" sz="2800" u="sng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/>
              <a:t>Comparisons:</a:t>
            </a:r>
          </a:p>
          <a:p>
            <a:r>
              <a:rPr lang="en-US" sz="2600" dirty="0" smtClean="0"/>
              <a:t>-Require that p-values be “corrected” so that </a:t>
            </a:r>
            <a:r>
              <a:rPr lang="en-US" sz="2600" b="1" dirty="0" smtClean="0">
                <a:solidFill>
                  <a:schemeClr val="accent2">
                    <a:lumMod val="75000"/>
                  </a:schemeClr>
                </a:solidFill>
              </a:rPr>
              <a:t>Type-1</a:t>
            </a:r>
            <a:r>
              <a:rPr lang="en-US" sz="2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600" dirty="0" smtClean="0"/>
              <a:t>errors do not get “inflated”</a:t>
            </a:r>
          </a:p>
          <a:p>
            <a:r>
              <a:rPr lang="en-US" sz="2600" dirty="0" smtClean="0"/>
              <a:t>-Many </a:t>
            </a:r>
            <a:r>
              <a:rPr lang="en-US" sz="2600" dirty="0" err="1" smtClean="0"/>
              <a:t>many</a:t>
            </a:r>
            <a:r>
              <a:rPr lang="en-US" sz="2600" dirty="0" smtClean="0"/>
              <a:t> </a:t>
            </a:r>
            <a:r>
              <a:rPr lang="en-US" sz="2600" dirty="0" err="1" smtClean="0"/>
              <a:t>many</a:t>
            </a:r>
            <a:r>
              <a:rPr lang="en-US" sz="2600" dirty="0" smtClean="0"/>
              <a:t> </a:t>
            </a:r>
            <a:r>
              <a:rPr lang="en-US" sz="2600" dirty="0" err="1" smtClean="0"/>
              <a:t>many</a:t>
            </a:r>
            <a:r>
              <a:rPr lang="en-US" sz="2600" dirty="0" smtClean="0"/>
              <a:t> </a:t>
            </a:r>
            <a:r>
              <a:rPr lang="en-US" sz="2600" dirty="0" err="1" smtClean="0"/>
              <a:t>many</a:t>
            </a:r>
            <a:r>
              <a:rPr lang="en-US" sz="2600" dirty="0" smtClean="0"/>
              <a:t> ways to do this</a:t>
            </a:r>
          </a:p>
          <a:p>
            <a:r>
              <a:rPr lang="en-US" sz="2600" dirty="0" smtClean="0"/>
              <a:t>-This course/this book: Tukey Kramer / </a:t>
            </a:r>
            <a:r>
              <a:rPr lang="en-US" sz="2600" dirty="0" err="1" smtClean="0"/>
              <a:t>TukeyHSD</a:t>
            </a:r>
            <a:r>
              <a:rPr lang="en-US" sz="2600" dirty="0" smtClean="0"/>
              <a:t> method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41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2503655"/>
            <a:ext cx="10747889" cy="4354345"/>
            <a:chOff x="0" y="1853951"/>
            <a:chExt cx="10747889" cy="4354345"/>
          </a:xfrm>
        </p:grpSpPr>
        <p:grpSp>
          <p:nvGrpSpPr>
            <p:cNvPr id="3" name="Group 2"/>
            <p:cNvGrpSpPr/>
            <p:nvPr/>
          </p:nvGrpSpPr>
          <p:grpSpPr>
            <a:xfrm>
              <a:off x="0" y="1853951"/>
              <a:ext cx="10747889" cy="4354345"/>
              <a:chOff x="0" y="1271293"/>
              <a:chExt cx="11999347" cy="4861354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0" y="1271293"/>
                <a:ext cx="11999347" cy="4861354"/>
                <a:chOff x="7367" y="1267327"/>
                <a:chExt cx="10724480" cy="4344861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434" t="20244" r="6012" b="10355"/>
                <a:stretch/>
              </p:blipFill>
              <p:spPr>
                <a:xfrm>
                  <a:off x="1443468" y="1267327"/>
                  <a:ext cx="9288379" cy="4344861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7367" y="2294020"/>
                  <a:ext cx="1507959" cy="15696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 smtClean="0"/>
                    <a:t>Weight loss</a:t>
                  </a:r>
                </a:p>
                <a:p>
                  <a:pPr algn="ctr"/>
                  <a:r>
                    <a:rPr lang="en-US" sz="3200" b="1" dirty="0" smtClean="0"/>
                    <a:t>(</a:t>
                  </a:r>
                  <a:r>
                    <a:rPr lang="en-US" sz="3200" b="1" dirty="0" err="1" smtClean="0"/>
                    <a:t>lbs</a:t>
                  </a:r>
                  <a:r>
                    <a:rPr lang="en-US" sz="3200" b="1" dirty="0" smtClean="0"/>
                    <a:t>)</a:t>
                  </a:r>
                  <a:endParaRPr lang="en-US" sz="3200" b="1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4344443" y="4685055"/>
                  <a:ext cx="4251812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Diet.1</a:t>
                  </a:r>
                  <a:endParaRPr lang="en-US" sz="3200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8952864" y="4685055"/>
                  <a:ext cx="1422694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 smtClean="0"/>
                    <a:t>Diet.2</a:t>
                  </a:r>
                  <a:endParaRPr lang="en-US" sz="3200" dirty="0"/>
                </a:p>
              </p:txBody>
            </p:sp>
          </p:grpSp>
          <p:cxnSp>
            <p:nvCxnSpPr>
              <p:cNvPr id="15" name="Straight Arrow Connector 14"/>
              <p:cNvCxnSpPr/>
              <p:nvPr/>
            </p:nvCxnSpPr>
            <p:spPr>
              <a:xfrm>
                <a:off x="7468472" y="2633825"/>
                <a:ext cx="3152162" cy="134935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346927" y="4455971"/>
              <a:ext cx="37466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Diet 1 vs. Diet 2</a:t>
              </a:r>
              <a:endParaRPr lang="en-US" sz="32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-1" y="33353"/>
            <a:ext cx="1315452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chemeClr val="accent2">
                    <a:lumMod val="75000"/>
                  </a:schemeClr>
                </a:solidFill>
              </a:rPr>
              <a:t>Type 1 Error</a:t>
            </a:r>
            <a:r>
              <a:rPr lang="en-US" sz="2800" u="sng" dirty="0" smtClean="0"/>
              <a:t>: </a:t>
            </a:r>
            <a:endParaRPr lang="en-US" sz="2600" dirty="0"/>
          </a:p>
          <a:p>
            <a:r>
              <a:rPr lang="en-US" sz="2600" b="1" dirty="0" smtClean="0"/>
              <a:t>Accidently rejecting a TRUE null hypothesis</a:t>
            </a:r>
          </a:p>
          <a:p>
            <a:r>
              <a:rPr lang="en-US" sz="2600" b="1" dirty="0" smtClean="0"/>
              <a:t>(thinking Ha is true even though it isn’t; “false positive”)</a:t>
            </a:r>
            <a:endParaRPr lang="en-US" sz="2600" b="1" dirty="0"/>
          </a:p>
          <a:p>
            <a:r>
              <a:rPr lang="en-US" sz="2600" b="1" dirty="0" smtClean="0"/>
              <a:t>Say we get data like this:</a:t>
            </a:r>
            <a:endParaRPr lang="en-US" sz="2800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0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thumb/8/80/Nikon_1_V1_%2B_Fisheye_FC-E9_01.jpg/1024px-Nikon_1_V1_%2B_Fisheye_FC-E9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3066411"/>
            <a:ext cx="4781511" cy="379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18209" y="0"/>
            <a:ext cx="6768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 smtClean="0"/>
              <a:t>Fisheye photographs &amp; canopy closure</a:t>
            </a:r>
          </a:p>
          <a:p>
            <a:pPr algn="ctr"/>
            <a:r>
              <a:rPr lang="en-US" sz="5600" dirty="0" smtClean="0"/>
              <a:t>(hemispheric photo)</a:t>
            </a:r>
            <a:endParaRPr lang="en-US" sz="5600" dirty="0"/>
          </a:p>
        </p:txBody>
      </p:sp>
      <p:grpSp>
        <p:nvGrpSpPr>
          <p:cNvPr id="5" name="Group 4"/>
          <p:cNvGrpSpPr/>
          <p:nvPr/>
        </p:nvGrpSpPr>
        <p:grpSpPr>
          <a:xfrm>
            <a:off x="6813049" y="0"/>
            <a:ext cx="3367207" cy="6858000"/>
            <a:chOff x="6813049" y="-931647"/>
            <a:chExt cx="3824636" cy="7789647"/>
          </a:xfrm>
        </p:grpSpPr>
        <p:pic>
          <p:nvPicPr>
            <p:cNvPr id="1030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54"/>
            <a:stretch/>
          </p:blipFill>
          <p:spPr bwMode="auto">
            <a:xfrm>
              <a:off x="6813049" y="2958476"/>
              <a:ext cx="3824636" cy="3899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journals.plos.org/plosone/article/figure/image?size=large&amp;id=10.1371/journal.pone.0111924.g00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8"/>
            <a:stretch/>
          </p:blipFill>
          <p:spPr bwMode="auto">
            <a:xfrm>
              <a:off x="6813049" y="-931647"/>
              <a:ext cx="3824636" cy="384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Isosceles Triangle 9"/>
          <p:cNvSpPr/>
          <p:nvPr/>
        </p:nvSpPr>
        <p:spPr>
          <a:xfrm rot="10800000">
            <a:off x="10443411" y="225310"/>
            <a:ext cx="1562257" cy="6476826"/>
          </a:xfrm>
          <a:prstGeom prst="triangle">
            <a:avLst/>
          </a:prstGeom>
          <a:gradFill>
            <a:gsLst>
              <a:gs pos="10000">
                <a:schemeClr val="accent2">
                  <a:lumMod val="50000"/>
                </a:schemeClr>
              </a:gs>
              <a:gs pos="59000">
                <a:srgbClr val="FFC000"/>
              </a:gs>
              <a:gs pos="83000">
                <a:srgbClr val="FFFF00"/>
              </a:gs>
              <a:gs pos="100000">
                <a:srgbClr val="FFFF00"/>
              </a:gs>
            </a:gsLst>
            <a:lin ang="5400000" scaled="1"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7395411" y="5929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err="1" smtClean="0">
                <a:solidFill>
                  <a:srgbClr val="333333"/>
                </a:solidFill>
                <a:effectLst/>
                <a:latin typeface="albert"/>
              </a:rPr>
              <a:t>Glathorn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albert"/>
              </a:rPr>
              <a:t> &amp; </a:t>
            </a:r>
            <a:r>
              <a:rPr lang="en-US" dirty="0" err="1" smtClean="0"/>
              <a:t>Beckschäfer</a:t>
            </a:r>
            <a:r>
              <a:rPr lang="en-US" dirty="0" smtClean="0"/>
              <a:t> 2014 PLOS</a:t>
            </a:r>
            <a:endParaRPr lang="en-US" b="0" i="0" dirty="0">
              <a:solidFill>
                <a:srgbClr val="333333"/>
              </a:solidFill>
              <a:effectLst/>
              <a:latin typeface="alber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005668" y="-45549"/>
            <a:ext cx="186332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 Error (page 160)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 1 error is rejecting a true null hypothesis.  The significance level alpha (</a:t>
            </a:r>
            <a:r>
              <a:rPr lang="el-GR" dirty="0" smtClean="0"/>
              <a:t>α</a:t>
            </a:r>
            <a:r>
              <a:rPr lang="en-US" dirty="0" smtClean="0"/>
              <a:t>) [the threshold where we say something is “statistically significance”] sets the probability of committing a Type 1 Error.</a:t>
            </a:r>
          </a:p>
          <a:p>
            <a:r>
              <a:rPr lang="en-US" dirty="0" smtClean="0"/>
              <a:t>“if the null hypothesis were true, we would reject it mistakenly one time in 20” (</a:t>
            </a:r>
            <a:r>
              <a:rPr lang="en-US" dirty="0" err="1" smtClean="0"/>
              <a:t>pg</a:t>
            </a:r>
            <a:r>
              <a:rPr lang="en-US" dirty="0" smtClean="0"/>
              <a:t> 160)</a:t>
            </a:r>
          </a:p>
          <a:p>
            <a:r>
              <a:rPr lang="en-US" dirty="0" smtClean="0"/>
              <a:t>This is sometimes called a “false positive.”  We falsely conclude that there is a difference when there isn’t.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55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2 Error (page 160)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 2 error is failing to reject a false null hypothesis”</a:t>
            </a:r>
          </a:p>
          <a:p>
            <a:r>
              <a:rPr lang="en-US" dirty="0" smtClean="0"/>
              <a:t>“If a null hypothesis is false, we need to reject it to get the right answer.  Failure to reject a false null hypothesis is a Type 2 error.”</a:t>
            </a:r>
          </a:p>
          <a:p>
            <a:r>
              <a:rPr lang="en-US" dirty="0" smtClean="0"/>
              <a:t>This is sometimes called a “false negative.”  We falsely conclude that there is not a difference when there actually is.</a:t>
            </a:r>
          </a:p>
          <a:p>
            <a:r>
              <a:rPr lang="en-US" dirty="0" smtClean="0"/>
              <a:t>“A study that has a low probability of Type 2 error is said to have high power.”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999706" y="0"/>
            <a:ext cx="19229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4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82489" y="68381"/>
            <a:ext cx="82745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Canopy closure above 7 forest plots</a:t>
            </a:r>
            <a:endParaRPr lang="en-US" sz="4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6573" y="572735"/>
            <a:ext cx="10549659" cy="6285265"/>
            <a:chOff x="1385002" y="1015678"/>
            <a:chExt cx="8674061" cy="5167822"/>
          </a:xfrm>
        </p:grpSpPr>
        <p:sp>
          <p:nvSpPr>
            <p:cNvPr id="12" name="Isosceles Triangle 11"/>
            <p:cNvSpPr/>
            <p:nvPr/>
          </p:nvSpPr>
          <p:spPr>
            <a:xfrm rot="10800000">
              <a:off x="1635825" y="1364592"/>
              <a:ext cx="910624" cy="3583556"/>
            </a:xfrm>
            <a:prstGeom prst="triangle">
              <a:avLst/>
            </a:prstGeom>
            <a:gradFill>
              <a:gsLst>
                <a:gs pos="10000">
                  <a:schemeClr val="accent2">
                    <a:lumMod val="50000"/>
                  </a:schemeClr>
                </a:gs>
                <a:gs pos="59000">
                  <a:srgbClr val="FFC000"/>
                </a:gs>
                <a:gs pos="83000">
                  <a:srgbClr val="FFFF00"/>
                </a:gs>
                <a:gs pos="100000">
                  <a:srgbClr val="FFFF00"/>
                </a:gs>
              </a:gsLst>
              <a:lin ang="5400000" scaled="1"/>
            </a:gra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385002" y="1335477"/>
              <a:ext cx="8674061" cy="4848023"/>
              <a:chOff x="1094057" y="951014"/>
              <a:chExt cx="8674061" cy="48480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4734793" y="5060373"/>
                <a:ext cx="34290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200" dirty="0" smtClean="0"/>
                  <a:t>Plot Number</a:t>
                </a:r>
                <a:endParaRPr lang="en-US" sz="4200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2491518" y="951014"/>
                <a:ext cx="7276600" cy="4212477"/>
                <a:chOff x="2491518" y="951014"/>
                <a:chExt cx="7276600" cy="4212477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317" t="9231" b="10905"/>
                <a:stretch/>
              </p:blipFill>
              <p:spPr>
                <a:xfrm>
                  <a:off x="2491518" y="951014"/>
                  <a:ext cx="7276600" cy="4109361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3207328" y="4732604"/>
                  <a:ext cx="897082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200" dirty="0" smtClean="0"/>
                    <a:t>Plot 1</a:t>
                  </a:r>
                  <a:endParaRPr lang="en-US" sz="2200" dirty="0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094057" y="1517115"/>
                <a:ext cx="1397461" cy="2267252"/>
              </a:xfrm>
              <a:prstGeom prst="rect">
                <a:avLst/>
              </a:prstGeom>
              <a:solidFill>
                <a:schemeClr val="bg1">
                  <a:alpha val="52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How open is canopy at each plot?</a:t>
                </a:r>
                <a:endParaRPr lang="en-US" sz="3200" b="1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6200000">
              <a:off x="2800915" y="3984164"/>
              <a:ext cx="1558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Less light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2747405" y="1568177"/>
              <a:ext cx="1408668" cy="30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More light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05004" y="4976458"/>
            <a:ext cx="403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bars = 95%CI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867724" y="-45549"/>
            <a:ext cx="32427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2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steps in an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5076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1) Plot raw data with boxplots &amp; histograms</a:t>
            </a:r>
          </a:p>
          <a:p>
            <a:r>
              <a:rPr lang="en-US" dirty="0" smtClean="0"/>
              <a:t>2) Plot mean values w/ confidence intervals</a:t>
            </a:r>
          </a:p>
          <a:p>
            <a:r>
              <a:rPr lang="en-US" dirty="0" smtClean="0"/>
              <a:t>3) Do </a:t>
            </a:r>
            <a:r>
              <a:rPr lang="en-US" b="1" dirty="0" smtClean="0">
                <a:solidFill>
                  <a:schemeClr val="bg1"/>
                </a:solidFill>
              </a:rPr>
              <a:t>omnibus F-test </a:t>
            </a:r>
            <a:r>
              <a:rPr lang="en-US" dirty="0" smtClean="0"/>
              <a:t>to determine if there are any significant differences</a:t>
            </a:r>
          </a:p>
          <a:p>
            <a:r>
              <a:rPr lang="en-US" dirty="0" smtClean="0"/>
              <a:t>4) If p &lt; 0.05 </a:t>
            </a:r>
            <a:r>
              <a:rPr lang="en-US" dirty="0" smtClean="0">
                <a:solidFill>
                  <a:schemeClr val="bg1"/>
                </a:solidFill>
              </a:rPr>
              <a:t>at least 1 pair </a:t>
            </a:r>
            <a:r>
              <a:rPr lang="en-US" dirty="0" smtClean="0"/>
              <a:t>of means are different (but which pair?)</a:t>
            </a:r>
          </a:p>
          <a:p>
            <a:r>
              <a:rPr lang="en-US" dirty="0"/>
              <a:t>5</a:t>
            </a:r>
            <a:r>
              <a:rPr lang="en-US" dirty="0" smtClean="0"/>
              <a:t>) Do </a:t>
            </a:r>
            <a:r>
              <a:rPr lang="en-US" b="1" dirty="0" smtClean="0">
                <a:solidFill>
                  <a:schemeClr val="bg1"/>
                </a:solidFill>
              </a:rPr>
              <a:t>pairwise comparisons </a:t>
            </a:r>
            <a:r>
              <a:rPr lang="en-US" dirty="0" smtClean="0"/>
              <a:t>using </a:t>
            </a:r>
            <a:r>
              <a:rPr lang="en-US" dirty="0" smtClean="0">
                <a:solidFill>
                  <a:schemeClr val="bg1"/>
                </a:solidFill>
              </a:rPr>
              <a:t>modified</a:t>
            </a:r>
            <a:r>
              <a:rPr lang="en-US" dirty="0" smtClean="0"/>
              <a:t> t-tests as needed</a:t>
            </a:r>
          </a:p>
          <a:p>
            <a:r>
              <a:rPr lang="en-US" dirty="0" smtClean="0"/>
              <a:t>6) </a:t>
            </a:r>
            <a:r>
              <a:rPr lang="en-US" dirty="0" smtClean="0">
                <a:solidFill>
                  <a:schemeClr val="bg1"/>
                </a:solidFill>
              </a:rPr>
              <a:t>Correct</a:t>
            </a:r>
            <a:r>
              <a:rPr lang="en-US" dirty="0" smtClean="0"/>
              <a:t> for </a:t>
            </a:r>
            <a:r>
              <a:rPr lang="en-US" b="1" dirty="0" smtClean="0">
                <a:solidFill>
                  <a:schemeClr val="bg1"/>
                </a:solidFill>
              </a:rPr>
              <a:t>multiple comparisons </a:t>
            </a:r>
            <a:r>
              <a:rPr lang="en-US" dirty="0" smtClean="0"/>
              <a:t>as needed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53661" y="5616992"/>
            <a:ext cx="106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33808" y="5616992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73787" y="4671750"/>
            <a:ext cx="31867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24061" y="4671750"/>
            <a:ext cx="11815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33808" y="3899474"/>
            <a:ext cx="179111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70756" y="3080084"/>
            <a:ext cx="22804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867724" y="-45549"/>
            <a:ext cx="32427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2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441"/>
          <a:stretch/>
        </p:blipFill>
        <p:spPr>
          <a:xfrm>
            <a:off x="0" y="572463"/>
            <a:ext cx="10947181" cy="3868534"/>
          </a:xfrm>
          <a:prstGeom prst="rect">
            <a:avLst/>
          </a:prstGeom>
        </p:spPr>
      </p:pic>
      <p:sp>
        <p:nvSpPr>
          <p:cNvPr id="5" name="AutoShape 4" descr="Behavioral Ecolog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548"/>
            <a:ext cx="4248150" cy="7905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016208" y="-45549"/>
            <a:ext cx="175792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77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2 Types of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pairwise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dirty="0" smtClean="0">
                <a:solidFill>
                  <a:schemeClr val="bg1"/>
                </a:solidFill>
              </a:rPr>
              <a:t>Planned Comparisons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bg1"/>
                </a:solidFill>
              </a:rPr>
              <a:t>planned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u="sng" dirty="0" smtClean="0">
                <a:solidFill>
                  <a:schemeClr val="bg1"/>
                </a:solidFill>
              </a:rPr>
              <a:t>fewer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>
                <a:solidFill>
                  <a:schemeClr val="bg1"/>
                </a:solidFill>
              </a:rPr>
              <a:t>control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>
                <a:solidFill>
                  <a:schemeClr val="bg1"/>
                </a:solidFill>
              </a:rPr>
              <a:t>several treatments</a:t>
            </a:r>
            <a:r>
              <a:rPr lang="en-US" b="1" dirty="0" smtClean="0"/>
              <a:t>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>
                <a:solidFill>
                  <a:schemeClr val="bg1"/>
                </a:solidFill>
              </a:rPr>
              <a:t>Un</a:t>
            </a:r>
            <a:r>
              <a:rPr lang="en-US" sz="3200" dirty="0" smtClean="0">
                <a:solidFill>
                  <a:schemeClr val="bg1"/>
                </a:solidFill>
              </a:rPr>
              <a:t>-planned comparisons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bg1"/>
                </a:solidFill>
              </a:rPr>
              <a:t>AFTER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bg1"/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bg1"/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bg1"/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bg1"/>
                </a:solidFill>
              </a:rPr>
              <a:t>exploratory analyses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that should be followed up by a new study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016208" y="-45549"/>
            <a:ext cx="175792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407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8838" y="1173174"/>
            <a:ext cx="5299785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Note: </a:t>
            </a:r>
          </a:p>
          <a:p>
            <a:r>
              <a:rPr lang="en-US" sz="3300" dirty="0" smtClean="0"/>
              <a:t>some ecologists assert that if you are doing </a:t>
            </a:r>
            <a:r>
              <a:rPr lang="en-US" sz="3300" b="1" dirty="0" smtClean="0"/>
              <a:t>more than 2 </a:t>
            </a:r>
            <a:r>
              <a:rPr lang="en-US" sz="3300" dirty="0" smtClean="0"/>
              <a:t>or 3 “</a:t>
            </a:r>
            <a:r>
              <a:rPr lang="en-US" sz="3300" u="sng" dirty="0" smtClean="0"/>
              <a:t>planned”</a:t>
            </a:r>
            <a:r>
              <a:rPr lang="en-US" sz="3300" dirty="0" smtClean="0"/>
              <a:t> pairwise comparisons, you should still treat them as un-planned</a:t>
            </a:r>
            <a:endParaRPr lang="en-US" sz="33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623" y="2047375"/>
            <a:ext cx="57435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44475"/>
            <a:ext cx="10515600" cy="1325563"/>
          </a:xfrm>
        </p:spPr>
        <p:txBody>
          <a:bodyPr/>
          <a:lstStyle/>
          <a:p>
            <a:r>
              <a:rPr lang="en-US" dirty="0" smtClean="0"/>
              <a:t>Types of pairwise comparisons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9180" y="669132"/>
            <a:ext cx="5548395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“Planned Comparisons”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9180" y="1493043"/>
            <a:ext cx="5548396" cy="5100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These comparisons are/were:</a:t>
            </a:r>
          </a:p>
          <a:p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planned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before the study was conducted (</a:t>
            </a:r>
            <a:r>
              <a:rPr lang="en-US" dirty="0" err="1" smtClean="0"/>
              <a:t>eg</a:t>
            </a:r>
            <a:r>
              <a:rPr lang="en-US" dirty="0" smtClean="0"/>
              <a:t>, placebo vs. drug)</a:t>
            </a:r>
          </a:p>
          <a:p>
            <a:r>
              <a:rPr lang="en-US" dirty="0" smtClean="0"/>
              <a:t>Those that determined how the study was designed</a:t>
            </a:r>
          </a:p>
          <a:p>
            <a:r>
              <a:rPr lang="en-US" dirty="0" smtClean="0"/>
              <a:t>Usually much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fewer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in number than all possible comparisons</a:t>
            </a:r>
          </a:p>
          <a:p>
            <a:r>
              <a:rPr lang="en-US" dirty="0" smtClean="0"/>
              <a:t>Often comparisons between a </a:t>
            </a:r>
            <a:r>
              <a:rPr lang="en-US" b="1" dirty="0" smtClean="0"/>
              <a:t>control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. Placebo) &amp; </a:t>
            </a:r>
            <a:r>
              <a:rPr lang="en-US" b="1" dirty="0" smtClean="0"/>
              <a:t>several treatments </a:t>
            </a:r>
            <a:r>
              <a:rPr lang="en-US" dirty="0" smtClean="0"/>
              <a:t>(drug.1,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drug.2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84887" y="669132"/>
            <a:ext cx="5357812" cy="8239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u="sng" dirty="0" smtClean="0"/>
              <a:t>Un</a:t>
            </a:r>
            <a:r>
              <a:rPr lang="en-US" sz="3200" dirty="0" smtClean="0"/>
              <a:t>-planned comparisons”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84886" y="1493044"/>
            <a:ext cx="5561681" cy="46350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These are Usually used to test hypotheses the come up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AFTER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the data were collected and/or analyses began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., both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decrease blood pressure.  Is the effect of </a:t>
            </a:r>
            <a:r>
              <a:rPr lang="en-US" b="1" dirty="0" smtClean="0">
                <a:solidFill>
                  <a:srgbClr val="00B0F0"/>
                </a:solidFill>
              </a:rPr>
              <a:t>drug.2</a:t>
            </a:r>
            <a:r>
              <a:rPr lang="en-US" dirty="0" smtClean="0"/>
              <a:t> &gt; </a:t>
            </a:r>
            <a:r>
              <a:rPr lang="en-US" b="1" dirty="0" smtClean="0">
                <a:solidFill>
                  <a:srgbClr val="7030A0"/>
                </a:solidFill>
              </a:rPr>
              <a:t>drug.3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These can often be large in number</a:t>
            </a:r>
          </a:p>
          <a:p>
            <a:r>
              <a:rPr lang="en-US" dirty="0" smtClean="0"/>
              <a:t>Often called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data dredging</a:t>
            </a:r>
            <a:r>
              <a:rPr lang="en-US" dirty="0" smtClean="0"/>
              <a:t>” or 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Often result in </a:t>
            </a:r>
            <a:r>
              <a:rPr lang="en-US" b="1" dirty="0" smtClean="0"/>
              <a:t>after-the-fact</a:t>
            </a:r>
            <a:r>
              <a:rPr lang="en-US" dirty="0" smtClean="0"/>
              <a:t> explanations (“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hand waving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Should best be considered as </a:t>
            </a: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exploratory analyses</a:t>
            </a:r>
            <a:r>
              <a:rPr lang="en-US" dirty="0" smtClean="0"/>
              <a:t> that should be followed up by a new study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95409" y="1478128"/>
            <a:ext cx="36840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50251" y="1478128"/>
            <a:ext cx="41412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9788" y="2384507"/>
            <a:ext cx="11333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04946" y="4189243"/>
            <a:ext cx="756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9788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00609" y="5432506"/>
            <a:ext cx="9248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9788" y="5889706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94504" y="2095748"/>
            <a:ext cx="884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22904" y="4255665"/>
            <a:ext cx="1646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545262" y="4233855"/>
            <a:ext cx="8974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91347" y="4947729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07851" y="5394654"/>
            <a:ext cx="16387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4188" y="5659349"/>
            <a:ext cx="10716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25661" y="1028949"/>
            <a:ext cx="5889876" cy="5791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7556" y="1698619"/>
            <a:ext cx="5299785" cy="46628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New movement in Psychology &amp; medical studies</a:t>
            </a:r>
          </a:p>
          <a:p>
            <a:r>
              <a:rPr lang="en-US" sz="3300" dirty="0" smtClean="0"/>
              <a:t>“</a:t>
            </a:r>
            <a:r>
              <a:rPr lang="en-US" sz="3300" b="1" dirty="0" smtClean="0">
                <a:solidFill>
                  <a:schemeClr val="accent2">
                    <a:lumMod val="75000"/>
                  </a:schemeClr>
                </a:solidFill>
              </a:rPr>
              <a:t>Pre-registration</a:t>
            </a:r>
            <a:r>
              <a:rPr lang="en-US" sz="3300" dirty="0" smtClean="0"/>
              <a:t>” of  </a:t>
            </a:r>
          </a:p>
          <a:p>
            <a:r>
              <a:rPr lang="en-US" sz="3300" dirty="0"/>
              <a:t> </a:t>
            </a:r>
            <a:r>
              <a:rPr lang="en-US" sz="3300" dirty="0" smtClean="0"/>
              <a:t> studies/experiments,         their design,                             the planned comparisons &amp; statistical techniques</a:t>
            </a:r>
          </a:p>
          <a:p>
            <a:endParaRPr lang="en-US" sz="3300" dirty="0" smtClean="0"/>
          </a:p>
          <a:p>
            <a:r>
              <a:rPr lang="en-US" sz="3300" b="1" u="sng" dirty="0" smtClean="0"/>
              <a:t>Why pre-register studies?</a:t>
            </a:r>
            <a:endParaRPr lang="en-US" sz="3300" b="1" u="sng" dirty="0"/>
          </a:p>
        </p:txBody>
      </p:sp>
      <p:sp>
        <p:nvSpPr>
          <p:cNvPr id="22" name="Rectangle 21"/>
          <p:cNvSpPr/>
          <p:nvPr/>
        </p:nvSpPr>
        <p:spPr>
          <a:xfrm>
            <a:off x="11867724" y="-45549"/>
            <a:ext cx="324276" cy="6903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645500" y="2730321"/>
            <a:ext cx="2743200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349915" y="3753398"/>
            <a:ext cx="1188778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28757" y="4323120"/>
            <a:ext cx="3676617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53038" y="4899891"/>
            <a:ext cx="3676617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49915" y="5735724"/>
            <a:ext cx="2038785" cy="57954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9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28789" y="1648496"/>
            <a:ext cx="12192000" cy="3515932"/>
            <a:chOff x="0" y="0"/>
            <a:chExt cx="12192000" cy="35159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8373" y="0"/>
              <a:ext cx="4843627" cy="35159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286625" cy="337185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7959144" y="785611"/>
              <a:ext cx="104318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67611" y="785611"/>
              <a:ext cx="104318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968507" y="744828"/>
              <a:ext cx="104318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501944" y="1167684"/>
              <a:ext cx="45720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43944" y="-34843"/>
            <a:ext cx="117068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Preregistration</a:t>
            </a:r>
            <a:r>
              <a:rPr lang="en-US" sz="4400" b="1" dirty="0" smtClean="0"/>
              <a:t> </a:t>
            </a:r>
            <a:r>
              <a:rPr lang="en-US" sz="4400" dirty="0" smtClean="0"/>
              <a:t>&amp;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</a:rPr>
              <a:t>registered reports </a:t>
            </a:r>
          </a:p>
          <a:p>
            <a:pPr algn="ctr"/>
            <a:r>
              <a:rPr lang="en-US" sz="4400" dirty="0" smtClean="0"/>
              <a:t>in Ecology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5097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1382</Words>
  <Application>Microsoft Office PowerPoint</Application>
  <PresentationFormat>Widescreen</PresentationFormat>
  <Paragraphs>175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albert</vt:lpstr>
      <vt:lpstr>Arial</vt:lpstr>
      <vt:lpstr>Calibri</vt:lpstr>
      <vt:lpstr>Calibri Light</vt:lpstr>
      <vt:lpstr>Office Theme</vt:lpstr>
      <vt:lpstr>ANOVA,  Multiple comparisons &amp;  Type I Errors</vt:lpstr>
      <vt:lpstr>PowerPoint Presentation</vt:lpstr>
      <vt:lpstr>PowerPoint Presentation</vt:lpstr>
      <vt:lpstr>Overall steps in an ANOVA</vt:lpstr>
      <vt:lpstr>PowerPoint Presentation</vt:lpstr>
      <vt:lpstr>2 Types of pairwise comparisons</vt:lpstr>
      <vt:lpstr>PowerPoint Presentation</vt:lpstr>
      <vt:lpstr>Types of pairwise comparisons</vt:lpstr>
      <vt:lpstr>PowerPoint Presentation</vt:lpstr>
      <vt:lpstr>Types of pairwise comparisons</vt:lpstr>
      <vt:lpstr>PowerPoint Presentation</vt:lpstr>
      <vt:lpstr>Types of pairwise comparisons</vt:lpstr>
      <vt:lpstr>Types of pairwise comparisons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1 Error (page 160)</vt:lpstr>
      <vt:lpstr>Type 2 Error (page 160)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22: Tukey-Kramer Method of multiple comparisons</dc:title>
  <dc:creator>lisanjie2</dc:creator>
  <cp:lastModifiedBy>lisanjie2</cp:lastModifiedBy>
  <cp:revision>6</cp:revision>
  <dcterms:created xsi:type="dcterms:W3CDTF">2017-11-06T01:24:07Z</dcterms:created>
  <dcterms:modified xsi:type="dcterms:W3CDTF">2017-11-06T03:02:47Z</dcterms:modified>
</cp:coreProperties>
</file>